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sldIdLst>
    <p:sldId id="257" r:id="rId2"/>
  </p:sldIdLst>
  <p:sldSz cx="37490400" cy="21031200"/>
  <p:notesSz cx="6858000" cy="9144000"/>
  <p:defaultTextStyle>
    <a:defPPr>
      <a:defRPr lang="en-US"/>
    </a:defPPr>
    <a:lvl1pPr marL="0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1pPr>
    <a:lvl2pPr marL="1672026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2pPr>
    <a:lvl3pPr marL="3344052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3pPr>
    <a:lvl4pPr marL="5016078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4pPr>
    <a:lvl5pPr marL="6688104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5pPr>
    <a:lvl6pPr marL="8360131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6pPr>
    <a:lvl7pPr marL="10032157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7pPr>
    <a:lvl8pPr marL="11704183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8pPr>
    <a:lvl9pPr marL="13376209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3120">
          <p15:clr>
            <a:srgbClr val="A4A3A4"/>
          </p15:clr>
        </p15:guide>
        <p15:guide id="2" orient="horz" pos="3171">
          <p15:clr>
            <a:srgbClr val="A4A3A4"/>
          </p15:clr>
        </p15:guide>
        <p15:guide id="3" orient="horz" pos="6624">
          <p15:clr>
            <a:srgbClr val="A4A3A4"/>
          </p15:clr>
        </p15:guide>
        <p15:guide id="4" orient="horz" pos="3205">
          <p15:clr>
            <a:srgbClr val="A4A3A4"/>
          </p15:clr>
        </p15:guide>
        <p15:guide id="5" pos="114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3A8C9"/>
    <a:srgbClr val="F5DED5"/>
    <a:srgbClr val="020000"/>
    <a:srgbClr val="558D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4039" autoAdjust="0"/>
    <p:restoredTop sz="93230" autoAdjust="0"/>
  </p:normalViewPr>
  <p:slideViewPr>
    <p:cSldViewPr snapToGrid="0" snapToObjects="1">
      <p:cViewPr varScale="1">
        <p:scale>
          <a:sx n="36" d="100"/>
          <a:sy n="36" d="100"/>
        </p:scale>
        <p:origin x="-768" y="-184"/>
      </p:cViewPr>
      <p:guideLst>
        <p:guide orient="horz" pos="13120"/>
        <p:guide orient="horz" pos="3171"/>
        <p:guide orient="horz" pos="6624"/>
        <p:guide orient="horz" pos="3205"/>
        <p:guide pos="114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44963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1431038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2463901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606859" y="3724976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588183" y="4610356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105638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588183" y="9843504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588183" y="10702602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1915480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562083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652148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3705820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4564918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387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100" y="1119188"/>
            <a:ext cx="32334200" cy="406558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48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tiff"/><Relationship Id="rId5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37490400" cy="2286000"/>
            <a:chOff x="0" y="0"/>
            <a:chExt cx="37490400" cy="4891798"/>
          </a:xfrm>
          <a:solidFill>
            <a:schemeClr val="tx2">
              <a:lumMod val="50000"/>
              <a:lumOff val="50000"/>
            </a:schemeClr>
          </a:solidFill>
          <a:effectLst>
            <a:outerShdw blurRad="50800" dist="50800" dir="5400000" algn="ctr" rotWithShape="0">
              <a:schemeClr val="accent6">
                <a:lumMod val="60000"/>
                <a:lumOff val="40000"/>
              </a:schemeClr>
            </a:outerShdw>
          </a:effectLst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37490400" cy="4797724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 userDrawn="1"/>
          </p:nvCxnSpPr>
          <p:spPr>
            <a:xfrm flipH="1">
              <a:off x="0" y="4891798"/>
              <a:ext cx="37490400" cy="0"/>
            </a:xfrm>
            <a:prstGeom prst="line">
              <a:avLst/>
            </a:prstGeom>
            <a:grpFill/>
            <a:ln w="254000" cmpd="sng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2400" y="18365792"/>
            <a:ext cx="5417820" cy="406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0500" y="19697700"/>
            <a:ext cx="78359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1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p:txStyles>
    <p:titleStyle>
      <a:lvl1pPr algn="ctr" defTabSz="1672026" rtl="0" eaLnBrk="1" latinLnBrk="0" hangingPunct="1">
        <a:spcBef>
          <a:spcPct val="0"/>
        </a:spcBef>
        <a:buNone/>
        <a:defRPr sz="16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020" indent="-1254020" algn="l" defTabSz="1672026" rtl="0" eaLnBrk="1" latinLnBrk="0" hangingPunct="1">
        <a:spcBef>
          <a:spcPct val="20000"/>
        </a:spcBef>
        <a:buFont typeface="Arial"/>
        <a:buChar char="•"/>
        <a:defRPr sz="11700" kern="1200">
          <a:solidFill>
            <a:schemeClr val="tx1"/>
          </a:solidFill>
          <a:latin typeface="+mn-lt"/>
          <a:ea typeface="+mn-ea"/>
          <a:cs typeface="+mn-cs"/>
        </a:defRPr>
      </a:lvl1pPr>
      <a:lvl2pPr marL="2717042" indent="-1045016" algn="l" defTabSz="1672026" rtl="0" eaLnBrk="1" latinLnBrk="0" hangingPunct="1">
        <a:spcBef>
          <a:spcPct val="20000"/>
        </a:spcBef>
        <a:buFont typeface="Arial"/>
        <a:buChar char="–"/>
        <a:defRPr sz="10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065" indent="-836013" algn="l" defTabSz="1672026" rtl="0" eaLnBrk="1" latinLnBrk="0" hangingPunct="1">
        <a:spcBef>
          <a:spcPct val="20000"/>
        </a:spcBef>
        <a:buFont typeface="Arial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5852091" indent="-836013" algn="l" defTabSz="1672026" rtl="0" eaLnBrk="1" latinLnBrk="0" hangingPunct="1">
        <a:spcBef>
          <a:spcPct val="20000"/>
        </a:spcBef>
        <a:buFont typeface="Arial"/>
        <a:buChar char="–"/>
        <a:defRPr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118" indent="-836013" algn="l" defTabSz="1672026" rtl="0" eaLnBrk="1" latinLnBrk="0" hangingPunct="1">
        <a:spcBef>
          <a:spcPct val="20000"/>
        </a:spcBef>
        <a:buFont typeface="Arial"/>
        <a:buChar char="»"/>
        <a:defRPr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96144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0868170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540196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212222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1pPr>
      <a:lvl2pPr marL="1672026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3344052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3pPr>
      <a:lvl4pPr marL="5016078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4pPr>
      <a:lvl5pPr marL="6688104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5pPr>
      <a:lvl6pPr marL="8360131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6pPr>
      <a:lvl7pPr marL="10032157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7pPr>
      <a:lvl8pPr marL="11704183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8pPr>
      <a:lvl9pPr marL="13376209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234698" y="47588"/>
            <a:ext cx="16174621" cy="1692397"/>
          </a:xfrm>
        </p:spPr>
        <p:txBody>
          <a:bodyPr/>
          <a:lstStyle/>
          <a:p>
            <a:r>
              <a:rPr lang="en-US" dirty="0" smtClean="0"/>
              <a:t>Neural Nets for Bus Arrival Time Prediction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5044302" y="397565"/>
            <a:ext cx="12326832" cy="1339795"/>
          </a:xfrm>
        </p:spPr>
        <p:txBody>
          <a:bodyPr/>
          <a:lstStyle/>
          <a:p>
            <a:r>
              <a:rPr lang="en-US" dirty="0" smtClean="0"/>
              <a:t>Cooper Sloan, Alan Edelman, </a:t>
            </a:r>
            <a:r>
              <a:rPr lang="en-US" dirty="0" err="1" smtClean="0"/>
              <a:t>Jiahao</a:t>
            </a:r>
            <a:r>
              <a:rPr lang="en-US" dirty="0" smtClean="0"/>
              <a:t> Chen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93596" y="397565"/>
            <a:ext cx="8476084" cy="928316"/>
          </a:xfrm>
        </p:spPr>
        <p:txBody>
          <a:bodyPr/>
          <a:lstStyle/>
          <a:p>
            <a:endParaRPr lang="en-US" sz="3600" dirty="0" smtClean="0"/>
          </a:p>
          <a:p>
            <a:r>
              <a:rPr lang="en-US" sz="3600" dirty="0" smtClean="0"/>
              <a:t>EECS</a:t>
            </a:r>
          </a:p>
          <a:p>
            <a:r>
              <a:rPr lang="en-US" sz="3600" dirty="0" smtClean="0"/>
              <a:t>MIT </a:t>
            </a:r>
            <a:r>
              <a:rPr lang="en-US" sz="3600" dirty="0"/>
              <a:t>EECS Undergraduate </a:t>
            </a:r>
            <a:r>
              <a:rPr lang="en-US" sz="3600" dirty="0" smtClean="0"/>
              <a:t>Research</a:t>
            </a:r>
          </a:p>
          <a:p>
            <a:r>
              <a:rPr lang="en-US" sz="3600" dirty="0" smtClean="0"/>
              <a:t> and </a:t>
            </a:r>
            <a:r>
              <a:rPr lang="en-US" sz="3600" dirty="0"/>
              <a:t>Innovation Scholar</a:t>
            </a:r>
            <a:endParaRPr lang="en-US" sz="3600" b="1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20693" y="2662686"/>
            <a:ext cx="17373600" cy="859098"/>
          </a:xfrm>
          <a:solidFill>
            <a:schemeClr val="tx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920693" y="3739663"/>
            <a:ext cx="15694671" cy="5997575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sz="4000" dirty="0"/>
              <a:t>Being able to accurately predict arrival times and delays is a key to optimizing network </a:t>
            </a:r>
            <a:r>
              <a:rPr lang="en-US" sz="4000" dirty="0" smtClean="0"/>
              <a:t>traffic</a:t>
            </a:r>
          </a:p>
          <a:p>
            <a:pPr marL="457200" indent="-457200">
              <a:buFont typeface="Arial"/>
              <a:buChar char="•"/>
            </a:pPr>
            <a:r>
              <a:rPr lang="en-US" sz="4000" dirty="0" smtClean="0"/>
              <a:t>In </a:t>
            </a:r>
            <a:r>
              <a:rPr lang="en-US" sz="4000" dirty="0"/>
              <a:t>the context of public transit systems accurate prediction of bus arrival times reduces passenger wait times and improves </a:t>
            </a:r>
            <a:r>
              <a:rPr lang="en-US" sz="4000" dirty="0" smtClean="0"/>
              <a:t>efficiency</a:t>
            </a:r>
          </a:p>
          <a:p>
            <a:pPr marL="457200" indent="-457200">
              <a:buFont typeface="Arial"/>
              <a:buChar char="•"/>
            </a:pPr>
            <a:r>
              <a:rPr lang="en-US" sz="4000" dirty="0" smtClean="0"/>
              <a:t>Current models do not incorporate both machine learning and statistical models and are limited in their accuracy</a:t>
            </a:r>
          </a:p>
          <a:p>
            <a:pPr marL="457200" indent="-457200">
              <a:buFont typeface="Arial"/>
              <a:buChar char="•"/>
            </a:pPr>
            <a:r>
              <a:rPr lang="en-US" sz="4000" dirty="0" smtClean="0"/>
              <a:t>This </a:t>
            </a:r>
            <a:r>
              <a:rPr lang="en-US" sz="4000" dirty="0"/>
              <a:t>project </a:t>
            </a:r>
            <a:r>
              <a:rPr lang="en-US" sz="4000" dirty="0" smtClean="0"/>
              <a:t>uses the </a:t>
            </a:r>
            <a:r>
              <a:rPr lang="en-US" sz="4000" dirty="0"/>
              <a:t>Massachusetts Bay Transportation Authority dataset which </a:t>
            </a:r>
            <a:r>
              <a:rPr lang="en-US" sz="4000" dirty="0" smtClean="0"/>
              <a:t>spans several years with the goal of accurately predicting bus arrival times</a:t>
            </a:r>
            <a:endParaRPr lang="en-US" sz="40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920693" y="10162870"/>
            <a:ext cx="17373600" cy="859098"/>
          </a:xfrm>
          <a:solidFill>
            <a:schemeClr val="tx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8"/>
          </p:nvPr>
        </p:nvSpPr>
        <p:spPr>
          <a:xfrm>
            <a:off x="920693" y="10049344"/>
            <a:ext cx="17373600" cy="8629103"/>
          </a:xfrm>
        </p:spPr>
        <p:txBody>
          <a:bodyPr/>
          <a:lstStyle/>
          <a:p>
            <a:endParaRPr lang="en-US" dirty="0" smtClean="0">
              <a:solidFill>
                <a:srgbClr val="000000"/>
              </a:solidFill>
            </a:endParaRPr>
          </a:p>
          <a:p>
            <a:pPr marL="457200" indent="-457200">
              <a:buFont typeface="Arial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 marL="457200" indent="-457200">
              <a:buFont typeface="Arial"/>
              <a:buChar char="•"/>
            </a:pPr>
            <a:endParaRPr lang="en-US" dirty="0" smtClean="0">
              <a:solidFill>
                <a:srgbClr val="000000"/>
              </a:solidFill>
            </a:endParaRPr>
          </a:p>
          <a:p>
            <a:pPr marL="457200" indent="-457200">
              <a:buFont typeface="Arial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 marL="457200" indent="-457200">
              <a:buFont typeface="Arial"/>
              <a:buChar char="•"/>
            </a:pPr>
            <a:endParaRPr lang="en-US" dirty="0" smtClean="0">
              <a:solidFill>
                <a:srgbClr val="000000"/>
              </a:solidFill>
            </a:endParaRPr>
          </a:p>
          <a:p>
            <a:pPr marL="457200" indent="-457200">
              <a:buFont typeface="Arial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 marL="457200" indent="-457200">
              <a:buFont typeface="Arial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 marL="457200" indent="-457200">
              <a:buFont typeface="Arial"/>
              <a:buChar char="•"/>
            </a:pP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19357125" y="2690460"/>
            <a:ext cx="17373600" cy="859098"/>
          </a:xfrm>
          <a:solidFill>
            <a:schemeClr val="tx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12" name="Content Placeholder 11" descr="neural_net.png"/>
          <p:cNvPicPr>
            <a:picLocks noGrp="1" noChangeAspect="1"/>
          </p:cNvPicPr>
          <p:nvPr>
            <p:ph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" t="269" r="-217" b="9444"/>
          <a:stretch/>
        </p:blipFill>
        <p:spPr>
          <a:xfrm>
            <a:off x="27079155" y="7227292"/>
            <a:ext cx="10291979" cy="6956882"/>
          </a:xfrm>
          <a:ln>
            <a:noFill/>
          </a:ln>
        </p:spPr>
      </p:pic>
      <p:sp>
        <p:nvSpPr>
          <p:cNvPr id="14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19357125" y="14845418"/>
            <a:ext cx="17373600" cy="859098"/>
          </a:xfrm>
          <a:solidFill>
            <a:schemeClr val="tx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pic>
        <p:nvPicPr>
          <p:cNvPr id="16" name="Content Placeholder 15" descr="Screen Shot 2016-11-21 at 2.24.25 PM.png"/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65" b="730"/>
          <a:stretch/>
        </p:blipFill>
        <p:spPr>
          <a:xfrm>
            <a:off x="9476999" y="11317356"/>
            <a:ext cx="8817295" cy="8051281"/>
          </a:xfrm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22860000" y="6537960"/>
            <a:ext cx="18473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8" name="Picture 17" descr="graph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5" t="2364" r="21612" b="20473"/>
          <a:stretch/>
        </p:blipFill>
        <p:spPr>
          <a:xfrm>
            <a:off x="18591544" y="7471472"/>
            <a:ext cx="8536911" cy="65270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920693" y="11289549"/>
            <a:ext cx="8556306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/>
              <a:buChar char="•"/>
            </a:pPr>
            <a:r>
              <a:rPr lang="en-US" sz="3200" dirty="0" smtClean="0"/>
              <a:t>1 bus: travels between Boston and Cambridge</a:t>
            </a:r>
          </a:p>
          <a:p>
            <a:pPr marL="857250" indent="-857250">
              <a:buFont typeface="Arial"/>
              <a:buChar char="•"/>
            </a:pPr>
            <a:r>
              <a:rPr lang="en-US" sz="3200" dirty="0" smtClean="0"/>
              <a:t>GPS data from the MBTA -&gt; Arrival time for each stop</a:t>
            </a:r>
          </a:p>
          <a:p>
            <a:pPr marL="857250" indent="-857250">
              <a:buFont typeface="Arial"/>
              <a:buChar char="•"/>
            </a:pPr>
            <a:r>
              <a:rPr lang="en-US" sz="3200" dirty="0" smtClean="0"/>
              <a:t>Data partitioned by: </a:t>
            </a:r>
          </a:p>
          <a:p>
            <a:pPr marL="2529276" lvl="1" indent="-857250">
              <a:buFont typeface="Arial"/>
              <a:buChar char="•"/>
            </a:pPr>
            <a:r>
              <a:rPr lang="en-US" sz="3200" dirty="0"/>
              <a:t>T</a:t>
            </a:r>
            <a:r>
              <a:rPr lang="en-US" sz="3200" dirty="0" smtClean="0"/>
              <a:t>ime of day (rush hour, midday</a:t>
            </a:r>
            <a:r>
              <a:rPr lang="mr-IN" sz="3200" dirty="0" smtClean="0"/>
              <a:t>…</a:t>
            </a:r>
            <a:r>
              <a:rPr lang="en-US" sz="3200" dirty="0" smtClean="0"/>
              <a:t>)</a:t>
            </a:r>
          </a:p>
          <a:p>
            <a:pPr marL="2529276" lvl="1" indent="-857250">
              <a:buFont typeface="Arial"/>
              <a:buChar char="•"/>
            </a:pPr>
            <a:r>
              <a:rPr lang="en-US" sz="3200" dirty="0"/>
              <a:t>D</a:t>
            </a:r>
            <a:r>
              <a:rPr lang="en-US" sz="3200" dirty="0" smtClean="0"/>
              <a:t>ay of the week</a:t>
            </a:r>
          </a:p>
          <a:p>
            <a:pPr marL="2529276" lvl="1" indent="-857250">
              <a:buFont typeface="Arial"/>
              <a:buChar char="•"/>
            </a:pPr>
            <a:r>
              <a:rPr lang="en-US" sz="3200" dirty="0" smtClean="0"/>
              <a:t>Season </a:t>
            </a:r>
          </a:p>
          <a:p>
            <a:pPr marL="857250" indent="-857250">
              <a:buFont typeface="Arial"/>
              <a:buChar char="•"/>
            </a:pPr>
            <a:r>
              <a:rPr lang="en-US" sz="3200" dirty="0" smtClean="0"/>
              <a:t>Other Relevant Features:</a:t>
            </a:r>
          </a:p>
          <a:p>
            <a:pPr marL="2529276" lvl="1" indent="-857250">
              <a:buFont typeface="Arial"/>
              <a:buChar char="•"/>
            </a:pPr>
            <a:r>
              <a:rPr lang="en-US" sz="3200" dirty="0" smtClean="0"/>
              <a:t>schedule adherence: difference between scheduled arrival time and actual arrival time</a:t>
            </a:r>
          </a:p>
          <a:p>
            <a:pPr marL="2529276" lvl="1" indent="-857250">
              <a:buFont typeface="Arial"/>
              <a:buChar char="•"/>
            </a:pPr>
            <a:r>
              <a:rPr lang="en-US" sz="3200" dirty="0" smtClean="0"/>
              <a:t>dwell time: the amount of time the bus stays at each stop</a:t>
            </a:r>
          </a:p>
          <a:p>
            <a:pPr marL="857250" indent="-857250">
              <a:buFont typeface="Arial"/>
              <a:buChar char="•"/>
            </a:pPr>
            <a:r>
              <a:rPr lang="en-US" sz="3200" dirty="0" smtClean="0"/>
              <a:t>Features serve as inputs to the data model</a:t>
            </a:r>
          </a:p>
          <a:p>
            <a:pPr marL="857250" indent="-857250">
              <a:buFont typeface="Arial"/>
              <a:buChar char="•"/>
            </a:pPr>
            <a:r>
              <a:rPr lang="en-US" sz="3200" dirty="0" smtClean="0"/>
              <a:t>Model outputs predicted arrival time</a:t>
            </a:r>
            <a:endParaRPr lang="en-US" dirty="0" smtClean="0"/>
          </a:p>
        </p:txBody>
      </p:sp>
      <p:sp>
        <p:nvSpPr>
          <p:cNvPr id="20" name="TextBox 19"/>
          <p:cNvSpPr txBox="1"/>
          <p:nvPr/>
        </p:nvSpPr>
        <p:spPr>
          <a:xfrm>
            <a:off x="9476999" y="19756715"/>
            <a:ext cx="911454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Figure 1: 1 Bus route through Boston and Cambridge</a:t>
            </a:r>
            <a:endParaRPr lang="en-US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19039632" y="14007774"/>
            <a:ext cx="829987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Figure 2: Histogram of bus arrival time intervals</a:t>
            </a:r>
            <a:endParaRPr lang="en-US" sz="3200" dirty="0"/>
          </a:p>
        </p:txBody>
      </p:sp>
      <p:sp>
        <p:nvSpPr>
          <p:cNvPr id="22" name="TextBox 21"/>
          <p:cNvSpPr txBox="1"/>
          <p:nvPr/>
        </p:nvSpPr>
        <p:spPr>
          <a:xfrm>
            <a:off x="28468381" y="13957510"/>
            <a:ext cx="800781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Figure 3: Sample neural net architecture</a:t>
            </a:r>
            <a:r>
              <a:rPr lang="en-US" sz="3200" baseline="30000" dirty="0" smtClean="0"/>
              <a:t>4</a:t>
            </a:r>
            <a:endParaRPr lang="en-US" sz="3200" dirty="0"/>
          </a:p>
        </p:txBody>
      </p:sp>
      <p:sp>
        <p:nvSpPr>
          <p:cNvPr id="23" name="TextBox 22"/>
          <p:cNvSpPr txBox="1"/>
          <p:nvPr/>
        </p:nvSpPr>
        <p:spPr>
          <a:xfrm>
            <a:off x="19719721" y="4092462"/>
            <a:ext cx="1516901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/>
              <a:buChar char="•"/>
            </a:pPr>
            <a:r>
              <a:rPr lang="en-US" sz="3600" dirty="0" smtClean="0"/>
              <a:t>Statistical Models: Poisson Distribution and Gaussian Unitary Ensemble</a:t>
            </a:r>
            <a:r>
              <a:rPr lang="en-US" sz="4000" baseline="30000" dirty="0"/>
              <a:t>1</a:t>
            </a:r>
            <a:endParaRPr lang="en-US" sz="3600" dirty="0" smtClean="0"/>
          </a:p>
          <a:p>
            <a:pPr marL="857250" indent="-857250">
              <a:buFont typeface="Arial"/>
              <a:buChar char="•"/>
            </a:pPr>
            <a:r>
              <a:rPr lang="en-US" sz="3600" dirty="0"/>
              <a:t>M</a:t>
            </a:r>
            <a:r>
              <a:rPr lang="en-US" sz="3600" dirty="0" smtClean="0"/>
              <a:t>achine learning methods such as neural nets have some success</a:t>
            </a:r>
            <a:r>
              <a:rPr lang="en-US" sz="3600" baseline="30000" dirty="0"/>
              <a:t>2</a:t>
            </a:r>
            <a:endParaRPr lang="en-US" sz="3600" dirty="0" smtClean="0"/>
          </a:p>
          <a:p>
            <a:pPr marL="857250" indent="-857250">
              <a:buFont typeface="Arial"/>
              <a:buChar char="•"/>
            </a:pPr>
            <a:r>
              <a:rPr lang="en-US" sz="3600" dirty="0" smtClean="0"/>
              <a:t>Proposed solution: Mixed model including deep neural net combined with statistical model</a:t>
            </a:r>
          </a:p>
          <a:p>
            <a:pPr marL="857250" indent="-857250">
              <a:buFont typeface="Arial"/>
              <a:buChar char="•"/>
            </a:pPr>
            <a:r>
              <a:rPr lang="en-US" sz="3600" dirty="0" smtClean="0"/>
              <a:t>Model trained across several years of data</a:t>
            </a:r>
          </a:p>
          <a:p>
            <a:pPr marL="857250" indent="-857250">
              <a:buFont typeface="Arial"/>
              <a:buChar char="•"/>
            </a:pPr>
            <a:r>
              <a:rPr lang="en-US" sz="3600" dirty="0" smtClean="0"/>
              <a:t>Root Mean Square Error used to measure model utility</a:t>
            </a:r>
            <a:endParaRPr lang="en-US" sz="3600" dirty="0"/>
          </a:p>
        </p:txBody>
      </p:sp>
      <p:sp>
        <p:nvSpPr>
          <p:cNvPr id="24" name="TextBox 23"/>
          <p:cNvSpPr txBox="1"/>
          <p:nvPr/>
        </p:nvSpPr>
        <p:spPr>
          <a:xfrm>
            <a:off x="19719721" y="15734810"/>
            <a:ext cx="16050936" cy="4647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/>
              <a:buChar char="•"/>
            </a:pPr>
            <a:r>
              <a:rPr lang="en-US" sz="3200" dirty="0" smtClean="0"/>
              <a:t>Refine models and determine best predictors for bus arrival time</a:t>
            </a:r>
          </a:p>
          <a:p>
            <a:pPr marL="857250" indent="-857250">
              <a:buFont typeface="Arial"/>
              <a:buChar char="•"/>
            </a:pPr>
            <a:r>
              <a:rPr lang="en-US" sz="3200" dirty="0" smtClean="0"/>
              <a:t>Compare accuracy of models across routes</a:t>
            </a:r>
          </a:p>
          <a:p>
            <a:pPr marL="857250" indent="-857250">
              <a:buFont typeface="Arial"/>
              <a:buChar char="•"/>
            </a:pPr>
            <a:r>
              <a:rPr lang="en-US" sz="3200" dirty="0" smtClean="0"/>
              <a:t>Determine online method to generate real time predictions</a:t>
            </a:r>
          </a:p>
          <a:p>
            <a:pPr marL="857250" indent="-857250">
              <a:buFont typeface="Arial"/>
              <a:buChar char="•"/>
            </a:pPr>
            <a:endParaRPr lang="en-US" sz="3200" dirty="0" smtClean="0"/>
          </a:p>
          <a:p>
            <a:r>
              <a:rPr lang="en-US" sz="2800" dirty="0" smtClean="0"/>
              <a:t>Works Cited</a:t>
            </a:r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 err="1" smtClean="0"/>
              <a:t>Krbálek</a:t>
            </a:r>
            <a:r>
              <a:rPr lang="en-US" sz="2800" dirty="0"/>
              <a:t>, Milan, and </a:t>
            </a:r>
            <a:r>
              <a:rPr lang="en-US" sz="2800" dirty="0" err="1"/>
              <a:t>Petr</a:t>
            </a:r>
            <a:r>
              <a:rPr lang="en-US" sz="2800" dirty="0"/>
              <a:t> </a:t>
            </a:r>
            <a:r>
              <a:rPr lang="en-US" sz="2800" dirty="0" err="1"/>
              <a:t>Seba</a:t>
            </a:r>
            <a:r>
              <a:rPr lang="en-US" sz="2800" dirty="0"/>
              <a:t>. "The statistical properties of the city transport in Cuernavaca (Mexico) and random matrix ensembles." Journal of Physics A: Mathematical and General 33.26 (2000): L229</a:t>
            </a:r>
            <a:r>
              <a:rPr lang="en-US" sz="2800" dirty="0" smtClean="0"/>
              <a:t>.</a:t>
            </a:r>
          </a:p>
          <a:p>
            <a:pPr marL="514350" indent="-514350">
              <a:buAutoNum type="arabicPeriod"/>
            </a:pPr>
            <a:r>
              <a:rPr lang="en-US" sz="2800" dirty="0" err="1"/>
              <a:t>Jeong</a:t>
            </a:r>
            <a:r>
              <a:rPr lang="en-US" sz="2800" dirty="0"/>
              <a:t>, </a:t>
            </a:r>
            <a:r>
              <a:rPr lang="en-US" sz="2800" dirty="0" err="1"/>
              <a:t>Ranhee</a:t>
            </a:r>
            <a:r>
              <a:rPr lang="en-US" sz="2800" dirty="0"/>
              <a:t>, and Laurence R. </a:t>
            </a:r>
            <a:r>
              <a:rPr lang="en-US" sz="2800" dirty="0" err="1"/>
              <a:t>Rilett</a:t>
            </a:r>
            <a:r>
              <a:rPr lang="en-US" sz="2800" dirty="0"/>
              <a:t>. "Bus arrival time prediction using artificial neural network model." Intelligent Transportation Systems, 2004. Proceedings. The 7th International IEEE Conference on. IEEE, 2004.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852592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2 Column with no boxes">
  <a:themeElements>
    <a:clrScheme name="Custom 2">
      <a:dk1>
        <a:sysClr val="windowText" lastClr="000000"/>
      </a:dk1>
      <a:lt1>
        <a:sysClr val="window" lastClr="FFFFFF"/>
      </a:lt1>
      <a:dk2>
        <a:srgbClr val="263B86"/>
      </a:dk2>
      <a:lt2>
        <a:srgbClr val="4F48F2"/>
      </a:lt2>
      <a:accent1>
        <a:srgbClr val="FBC01E"/>
      </a:accent1>
      <a:accent2>
        <a:srgbClr val="EFE1A2"/>
      </a:accent2>
      <a:accent3>
        <a:srgbClr val="FA8716"/>
      </a:accent3>
      <a:accent4>
        <a:srgbClr val="BE0204"/>
      </a:accent4>
      <a:accent5>
        <a:srgbClr val="640F10"/>
      </a:accent5>
      <a:accent6>
        <a:srgbClr val="2F389E"/>
      </a:accent6>
      <a:hlink>
        <a:srgbClr val="D2D200"/>
      </a:hlink>
      <a:folHlink>
        <a:srgbClr val="D0B9F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2135</TotalTime>
  <Words>368</Words>
  <Application>Microsoft Macintosh PowerPoint</Application>
  <PresentationFormat>Custom</PresentationFormat>
  <Paragraphs>46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2 Column with no boxes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at ePosterBoards LLC</dc:creator>
  <cp:lastModifiedBy>Cooper</cp:lastModifiedBy>
  <cp:revision>58</cp:revision>
  <dcterms:created xsi:type="dcterms:W3CDTF">2013-11-25T16:31:35Z</dcterms:created>
  <dcterms:modified xsi:type="dcterms:W3CDTF">2016-11-21T20:20:35Z</dcterms:modified>
</cp:coreProperties>
</file>

<file path=docProps/thumbnail.jpeg>
</file>